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8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52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0FF7C-F143-40A4-8DBC-72C10B291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C28CA-F070-401E-92ED-34B3B415E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8944-16AE-4200-AA71-00087D623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97C0-1F29-422B-88DC-81183F0E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92924-F505-4EC0-8B57-E4C4B27F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4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5F20-03BC-4983-853A-07C5D1D2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95092-9066-45F2-B9D0-AC195D896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4011B-CD50-4C24-8CB0-9C5680EAB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8CCA-F4A7-4623-B249-727BC773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F6833-0A7D-4954-91F9-624EA09C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910B16-C4D4-4AD4-8CC6-AD754C762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B66BB-96C8-4D9F-BFEA-850056B5A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70A63-6BBF-423B-AF2C-B7A485B7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CB9B4-2808-4E81-A9A2-2096F246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61CA8-A750-40C7-880E-D8E8BEA2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9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9DDF-1AAA-4CC3-94F8-673EEED0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0206F-E206-42AB-9B96-396D0F29D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A57D5-5E2C-4877-B94B-8491A7AF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04E01-3298-45C6-A729-935D14A2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984FE-3CBB-4F88-8BBC-3A2D992B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0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7A7B-A9E5-4641-A662-CB400579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2AEAA-85CA-4DD5-AF74-AF0274D57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4E80-78E1-4C36-8A7A-2A04C463D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81655-8EBD-4351-B5B5-079E1C75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9C4B8-4411-4214-BD6E-CB566730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8F08-A791-4E8B-9435-2B0AECED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44C2-E17A-4B12-9BC0-18FFCA34E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8AB8C-2B69-4194-9F91-BFD9CB02B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F3F7E-2F89-4126-A1FB-0E7EAB21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44B89-8330-4E02-A819-9950C6F7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347D1-F8BE-4216-AA21-24F9AEB0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9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91AF-4E0B-41C1-B175-0E205670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C6D01-ABD6-4056-A829-D505D6BFB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5B1AD-DA8D-4C88-B0A8-EAB0CB5D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61190-C7BC-45FC-A089-EE70761E2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8A6AFE-3567-452D-9A43-8C7E19B80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762E9-1B73-48AC-977B-90CB2898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2366B-324A-4A80-BE61-3D1E37FE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384A6-25C6-419B-B55F-C35C1F56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8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9BB36-8A1F-4324-8AD0-87E393C8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469FC-4348-4353-B7E5-FB4B574C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22354-DAB0-4EF9-82A7-CA656CC1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2A48F-381E-472F-9647-A40E48E0E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1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AC307-0929-4198-800D-3F5ED332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9FB19-C433-4D60-B2FA-5B3A5916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5834-827D-408A-816B-71292617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38E4-91F7-4B30-907D-8D634263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33DF-28D7-4759-A1A0-3476C8A6C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1AB15-AF0A-4CF3-9D39-CB9BFC591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0B20B-6B7A-496A-84FA-5CABEDFA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9F7B3-E42D-4B6B-977B-F496902E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C99C1-BB36-4C1F-B9F9-4BB095B7B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77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C918-D0DC-44DD-9652-407983B5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6D76C-A5B9-41C5-9114-CF55C12F4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770AB-F1EB-4C28-9B9E-93809C899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A48D-B407-4736-A3C3-EAA914904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B4802-83AD-4858-8AB4-A7750999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41311-778E-4997-9154-21C5BF20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3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59F12-C267-48E6-9268-288F0075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82C00-C3C4-4EB5-93CB-8273E3FDE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A06CC-7C70-42AB-B5BD-969C3EEEC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3C7FB-99FB-4F95-8DD0-DA1F323AEDA2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6135-0B47-400C-AF5D-3F0603264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82C1F-CC5E-475A-9716-91A57B1F8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AF36D-F613-4008-8C9E-C77D0D71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9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49EB3650-FAAF-49AD-ADC9-4FBA4B309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4" y="963901"/>
            <a:ext cx="11300892" cy="41155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910D7-7E8B-4394-AE4A-10C2BE9EDFF8}"/>
              </a:ext>
            </a:extLst>
          </p:cNvPr>
          <p:cNvSpPr txBox="1"/>
          <p:nvPr/>
        </p:nvSpPr>
        <p:spPr>
          <a:xfrm>
            <a:off x="9210502" y="5079450"/>
            <a:ext cx="232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Published August 2018</a:t>
            </a:r>
          </a:p>
        </p:txBody>
      </p:sp>
    </p:spTree>
    <p:extLst>
      <p:ext uri="{BB962C8B-B14F-4D97-AF65-F5344CB8AC3E}">
        <p14:creationId xmlns:p14="http://schemas.microsoft.com/office/powerpoint/2010/main" val="2825266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307C-6201-4452-AAA3-7E5FC52A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Iridoid pathway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44632E-6C95-4992-8780-52323C1EC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6" y="101574"/>
            <a:ext cx="3724274" cy="665485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FA40DE-80D0-4944-B374-F9DA1D9A8CC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437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Species clustered/ordered by iridoid pathway gene </a:t>
            </a:r>
            <a:r>
              <a:rPr lang="en-US" dirty="0" err="1"/>
              <a:t>orthogroup</a:t>
            </a:r>
            <a:r>
              <a:rPr lang="en-US" dirty="0"/>
              <a:t> expression levels </a:t>
            </a:r>
          </a:p>
          <a:p>
            <a:r>
              <a:rPr lang="en-US" dirty="0"/>
              <a:t>2 distinct clusters:</a:t>
            </a:r>
          </a:p>
          <a:p>
            <a:pPr lvl="1"/>
            <a:r>
              <a:rPr lang="en-US" dirty="0"/>
              <a:t>Group I – non-iridoid producing</a:t>
            </a:r>
          </a:p>
          <a:p>
            <a:pPr lvl="1"/>
            <a:r>
              <a:rPr lang="en-US" dirty="0"/>
              <a:t>Group II – iridoid producing</a:t>
            </a:r>
          </a:p>
          <a:p>
            <a:r>
              <a:rPr lang="en-US" dirty="0"/>
              <a:t>3 iridoid producing species (NECA, NEMU, PHFR) clustered in Group I</a:t>
            </a:r>
          </a:p>
          <a:p>
            <a:pPr lvl="1"/>
            <a:r>
              <a:rPr lang="en-US" dirty="0"/>
              <a:t>Use of genes from different </a:t>
            </a:r>
            <a:r>
              <a:rPr lang="en-US" dirty="0" err="1"/>
              <a:t>orthogroups</a:t>
            </a:r>
            <a:r>
              <a:rPr lang="en-US" dirty="0"/>
              <a:t> to produce iridoids</a:t>
            </a:r>
          </a:p>
          <a:p>
            <a:pPr lvl="1"/>
            <a:r>
              <a:rPr lang="en-US" dirty="0"/>
              <a:t>Independent evolution of iridoid pathway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1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366C-0951-40DE-A78A-A276F1C1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Iridoid pathway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24113-6080-4EA5-BEC4-C00DAB891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orthogroups</a:t>
            </a:r>
            <a:r>
              <a:rPr lang="en-US" dirty="0"/>
              <a:t> had very significant differences (P&lt;0.001) in expression between Groups I and II</a:t>
            </a:r>
          </a:p>
          <a:p>
            <a:r>
              <a:rPr lang="en-US" dirty="0"/>
              <a:t>Many species in Group I (no iridoids) had no detectable GES expression – key gatekeeping step</a:t>
            </a:r>
          </a:p>
        </p:txBody>
      </p:sp>
      <p:pic>
        <p:nvPicPr>
          <p:cNvPr id="4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D11642AE-D832-46C4-857E-2F77FE9A0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64662" y="3732817"/>
            <a:ext cx="7248698" cy="2760058"/>
          </a:xfrm>
          <a:prstGeom prst="rect">
            <a:avLst/>
          </a:prstGeom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8AD882-2AD9-4408-969E-DB71E266C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360" y="3882699"/>
            <a:ext cx="4254443" cy="24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4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E21D-D1F8-4AFA-AB64-EE44EE2E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Mono- and sesquiterpene pathways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2ACA8B-0E9A-48F7-B676-3478DDEED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5250" cy="4351338"/>
          </a:xfrm>
        </p:spPr>
        <p:txBody>
          <a:bodyPr/>
          <a:lstStyle/>
          <a:p>
            <a:r>
              <a:rPr lang="en-US" dirty="0"/>
              <a:t>Species clustered/ordered by mono- and sesquiterpene pathway gene </a:t>
            </a:r>
            <a:r>
              <a:rPr lang="en-US" dirty="0" err="1"/>
              <a:t>orthogroup</a:t>
            </a:r>
            <a:r>
              <a:rPr lang="en-US" dirty="0"/>
              <a:t> expression levels </a:t>
            </a:r>
          </a:p>
          <a:p>
            <a:r>
              <a:rPr lang="en-US" dirty="0"/>
              <a:t>Overall weak relationship between </a:t>
            </a:r>
            <a:r>
              <a:rPr lang="en-US" dirty="0" err="1"/>
              <a:t>orthogroup</a:t>
            </a:r>
            <a:r>
              <a:rPr lang="en-US" dirty="0"/>
              <a:t> expression levels and mono- and sesquiterpene diversity</a:t>
            </a:r>
          </a:p>
          <a:p>
            <a:pPr lvl="1"/>
            <a:r>
              <a:rPr lang="en-US" dirty="0"/>
              <a:t>Primary driver is not gene expression, but rather gene family expansion (i.e. number of genes in each </a:t>
            </a:r>
            <a:r>
              <a:rPr lang="en-US" dirty="0" err="1"/>
              <a:t>orthogroup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7FFB0D-287A-4ED7-BD0D-92103B3B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70" y="219075"/>
            <a:ext cx="2758474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6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E21D-D1F8-4AFA-AB64-EE44EE2E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Mono- and sesquiterpene pathways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2ACA8B-0E9A-48F7-B676-3478DDEED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15250" cy="4351338"/>
          </a:xfrm>
        </p:spPr>
        <p:txBody>
          <a:bodyPr/>
          <a:lstStyle/>
          <a:p>
            <a:r>
              <a:rPr lang="en-US" dirty="0"/>
              <a:t>Number of genes in TPS </a:t>
            </a:r>
            <a:r>
              <a:rPr lang="en-US" dirty="0" err="1"/>
              <a:t>orthogroups</a:t>
            </a:r>
            <a:r>
              <a:rPr lang="en-US" dirty="0"/>
              <a:t> controls mono- and sesquiterpene diversity</a:t>
            </a:r>
          </a:p>
          <a:p>
            <a:pPr lvl="1"/>
            <a:r>
              <a:rPr lang="en-US" dirty="0" err="1"/>
              <a:t>TPSb</a:t>
            </a:r>
            <a:r>
              <a:rPr lang="en-US" dirty="0"/>
              <a:t> and </a:t>
            </a:r>
            <a:r>
              <a:rPr lang="en-US" dirty="0" err="1"/>
              <a:t>TPSc</a:t>
            </a:r>
            <a:r>
              <a:rPr lang="en-US" dirty="0"/>
              <a:t> – monoterpenes</a:t>
            </a:r>
          </a:p>
          <a:p>
            <a:pPr lvl="1"/>
            <a:r>
              <a:rPr lang="en-US" dirty="0" err="1"/>
              <a:t>TPSa</a:t>
            </a:r>
            <a:r>
              <a:rPr lang="en-US" dirty="0"/>
              <a:t> – sesquiterpenes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6F18BE-1866-48E4-A484-3BF15312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690" y="182562"/>
            <a:ext cx="2511590" cy="6492875"/>
          </a:xfrm>
          <a:prstGeom prst="rect">
            <a:avLst/>
          </a:prstGeom>
        </p:spPr>
      </p:pic>
      <p:pic>
        <p:nvPicPr>
          <p:cNvPr id="9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B2C2F40B-3561-40FE-A1BD-E4289E6BD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71476" y="3732817"/>
            <a:ext cx="7248698" cy="276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8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E21D-D1F8-4AFA-AB64-EE44EE2E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Mono- and sesquiterpene pathways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2ACA8B-0E9A-48F7-B676-3478DDEED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Negative relationship between GGPPS-LSU, MDS, and HDS </a:t>
            </a:r>
            <a:r>
              <a:rPr lang="en-US" dirty="0" err="1"/>
              <a:t>orthogroup</a:t>
            </a:r>
            <a:r>
              <a:rPr lang="en-US" dirty="0"/>
              <a:t> occupancy and sesquiterpene diversity</a:t>
            </a:r>
          </a:p>
          <a:p>
            <a:r>
              <a:rPr lang="en-US" dirty="0"/>
              <a:t>Positive relationship between MDD </a:t>
            </a:r>
            <a:r>
              <a:rPr lang="en-US" dirty="0" err="1"/>
              <a:t>orthogroup</a:t>
            </a:r>
            <a:r>
              <a:rPr lang="en-US" dirty="0"/>
              <a:t> occupancy and sesquiterpene diversity</a:t>
            </a:r>
          </a:p>
          <a:p>
            <a:r>
              <a:rPr lang="en-US" dirty="0"/>
              <a:t>Conclusion - Sesquiterpene precursors are provided primarily by MVA pathway, MEP</a:t>
            </a:r>
          </a:p>
        </p:txBody>
      </p:sp>
      <p:pic>
        <p:nvPicPr>
          <p:cNvPr id="9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B2C2F40B-3561-40FE-A1BD-E4289E6BD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524499" y="4350358"/>
            <a:ext cx="6081799" cy="23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51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D453-FBB1-4A32-87D6-DC07FB70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C9D64-082D-4496-9101-C1B3BED38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057900" cy="4841875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Nepetoideae</a:t>
            </a:r>
            <a:r>
              <a:rPr lang="en-US" dirty="0"/>
              <a:t>, mono- and sesquiterpene volatiles serve as key defense compounds, in place of iridoid glycosides used by other species</a:t>
            </a:r>
          </a:p>
          <a:p>
            <a:pPr lvl="1"/>
            <a:r>
              <a:rPr lang="en-US" dirty="0"/>
              <a:t>Structural analysis shows that primary form of iridoids in family </a:t>
            </a:r>
            <a:r>
              <a:rPr lang="en-US" i="1" dirty="0"/>
              <a:t>Nepeta </a:t>
            </a:r>
            <a:r>
              <a:rPr lang="en-US" dirty="0"/>
              <a:t>is nepetalactone – much more volatile than traditional iridoids used by non-</a:t>
            </a:r>
            <a:r>
              <a:rPr lang="en-US" dirty="0" err="1"/>
              <a:t>Nepetoideae</a:t>
            </a:r>
            <a:r>
              <a:rPr lang="en-US" dirty="0"/>
              <a:t> species</a:t>
            </a:r>
          </a:p>
          <a:p>
            <a:pPr lvl="1"/>
            <a:r>
              <a:rPr lang="en-US" dirty="0"/>
              <a:t>Nepetalactones resemble insect pheromones – play role in plant-insect signaling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255D9DD-F749-417A-A59A-0574F136D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1" t="50000" b="15833"/>
          <a:stretch/>
        </p:blipFill>
        <p:spPr>
          <a:xfrm>
            <a:off x="8801174" y="2567980"/>
            <a:ext cx="2965890" cy="1952228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5A3718-6B5C-4DDD-90C5-1DD030B54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19" b="8333"/>
          <a:stretch/>
        </p:blipFill>
        <p:spPr>
          <a:xfrm>
            <a:off x="7210576" y="285750"/>
            <a:ext cx="1199999" cy="62865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F999D70-D372-4B7D-BB5D-FC0FF3A408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84028" r="50000"/>
          <a:stretch/>
        </p:blipFill>
        <p:spPr>
          <a:xfrm>
            <a:off x="8801174" y="5397500"/>
            <a:ext cx="2886076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1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80A5-6BAC-4398-BA04-032233A0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A520-AF46-46A4-ABE5-A7C32854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In general, production of iridoids and monoterpenes is inversely correlated</a:t>
            </a:r>
          </a:p>
          <a:p>
            <a:pPr lvl="1"/>
            <a:r>
              <a:rPr lang="en-US" dirty="0"/>
              <a:t>GES controls flux into iridoid or monoterpene pathway</a:t>
            </a:r>
          </a:p>
          <a:p>
            <a:r>
              <a:rPr lang="en-US" dirty="0"/>
              <a:t>Iridoid production is associated with enhanced gene expression</a:t>
            </a:r>
          </a:p>
          <a:p>
            <a:r>
              <a:rPr lang="en-US" dirty="0"/>
              <a:t>Mono- and sesquiterpene production is associated with increased </a:t>
            </a:r>
            <a:r>
              <a:rPr lang="en-US" dirty="0" err="1"/>
              <a:t>orthogroup</a:t>
            </a:r>
            <a:r>
              <a:rPr lang="en-US" dirty="0"/>
              <a:t>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E4045-8AF0-4F4E-810C-6B393266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1400936"/>
            <a:ext cx="5667375" cy="405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1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B6E9-ABED-4567-9796-F0933CA5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A105-C745-44AF-B6ED-26E51DF0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Chemical diversity is a key driver in evolutionary diversification</a:t>
            </a:r>
          </a:p>
          <a:p>
            <a:r>
              <a:rPr lang="en-US" dirty="0"/>
              <a:t>Specialized metabolites are made from a small group of precursors</a:t>
            </a:r>
          </a:p>
          <a:p>
            <a:pPr lvl="1"/>
            <a:r>
              <a:rPr lang="en-US" dirty="0"/>
              <a:t>Ex: terpenes are precursors for monoterpenes, sesquiterpenes, and iridoids</a:t>
            </a:r>
          </a:p>
          <a:p>
            <a:r>
              <a:rPr lang="en-US" dirty="0"/>
              <a:t>Lamiaceae is a family rich in terpenoids</a:t>
            </a:r>
          </a:p>
          <a:p>
            <a:pPr lvl="1"/>
            <a:r>
              <a:rPr lang="en-US" dirty="0"/>
              <a:t>For plants – anti-microbial, anti-herbivory, and pollinator attraction</a:t>
            </a:r>
          </a:p>
          <a:p>
            <a:pPr lvl="1"/>
            <a:r>
              <a:rPr lang="en-US" dirty="0"/>
              <a:t>For us – health, food flavoring, and agricultural purposes</a:t>
            </a:r>
          </a:p>
          <a:p>
            <a:pPr lvl="2"/>
            <a:r>
              <a:rPr lang="en-US" dirty="0"/>
              <a:t>Menthol – peppermint</a:t>
            </a:r>
          </a:p>
          <a:p>
            <a:pPr lvl="2"/>
            <a:r>
              <a:rPr lang="en-US" dirty="0"/>
              <a:t>Nepetalactone – catnip</a:t>
            </a:r>
          </a:p>
          <a:p>
            <a:pPr lvl="2"/>
            <a:r>
              <a:rPr lang="en-US" dirty="0" err="1"/>
              <a:t>Agnuside</a:t>
            </a:r>
            <a:r>
              <a:rPr lang="en-US" dirty="0"/>
              <a:t> – progesterone normalization</a:t>
            </a:r>
          </a:p>
          <a:p>
            <a:pPr lvl="2"/>
            <a:r>
              <a:rPr lang="en-US" dirty="0" err="1"/>
              <a:t>Caryphyllene</a:t>
            </a:r>
            <a:r>
              <a:rPr lang="en-US" dirty="0"/>
              <a:t> – food aromatic (pepper)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1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4284D905-FA5A-40B5-9258-0ACCFDEBA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37154" y="550388"/>
            <a:ext cx="9205265" cy="350505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33C1BD-9328-4239-9F1B-DD5A19ADBA05}"/>
              </a:ext>
            </a:extLst>
          </p:cNvPr>
          <p:cNvSpPr txBox="1"/>
          <p:nvPr/>
        </p:nvSpPr>
        <p:spPr>
          <a:xfrm>
            <a:off x="786460" y="4373349"/>
            <a:ext cx="8906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Monoterpenes and iridoids are both derived from GPP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GPP is produced by the MEP pathway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Sesquiterpenes are produced by the MVA pathway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MVA and MEP pathways compete for IPP</a:t>
            </a:r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B8BF672-2EDD-4A46-A34F-1B55B852B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84846" r="76524" b="926"/>
          <a:stretch/>
        </p:blipFill>
        <p:spPr>
          <a:xfrm>
            <a:off x="9991725" y="1327150"/>
            <a:ext cx="2101561" cy="975764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7E38CACE-8A6E-4CF2-B3D3-05047CD6BF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5" t="88380" r="55712"/>
          <a:stretch/>
        </p:blipFill>
        <p:spPr>
          <a:xfrm>
            <a:off x="9991725" y="2302914"/>
            <a:ext cx="1844676" cy="7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04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D009-E557-4183-A372-6E302552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A308-349B-41F1-AC18-8672EBBE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Extensive flavonoid diversity exists in Lamiaceae</a:t>
            </a:r>
          </a:p>
          <a:p>
            <a:pPr lvl="1"/>
            <a:r>
              <a:rPr lang="en-US" dirty="0"/>
              <a:t>GM-MS and LC-MS identified 64 iridoids, 44 monoterpenes, and 39 sesquiterpenes across all species investigated</a:t>
            </a:r>
          </a:p>
          <a:p>
            <a:r>
              <a:rPr lang="en-US" dirty="0"/>
              <a:t>However, evolutionary mechanisms (i.e. selective pressures) driving diversity are unknown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Goal</a:t>
            </a:r>
            <a:r>
              <a:rPr lang="en-US" dirty="0"/>
              <a:t> – analyze transcriptomes and metabolomes of 48 phylogenetically diverse species of Lamiaceae to reveal evolutionary mechanics underlying chemodiversity</a:t>
            </a:r>
          </a:p>
        </p:txBody>
      </p:sp>
    </p:spTree>
    <p:extLst>
      <p:ext uri="{BB962C8B-B14F-4D97-AF65-F5344CB8AC3E}">
        <p14:creationId xmlns:p14="http://schemas.microsoft.com/office/powerpoint/2010/main" val="416197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C65B-C50E-4C01-8E3F-85F2CE29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10325" cy="1325563"/>
          </a:xfrm>
        </p:spPr>
        <p:txBody>
          <a:bodyPr/>
          <a:lstStyle/>
          <a:p>
            <a:r>
              <a:rPr lang="en-US" dirty="0"/>
              <a:t>Transcriptome-based phylogeny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05DE-3C43-4DD0-8378-4E62FE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23467" cy="4556126"/>
          </a:xfrm>
        </p:spPr>
        <p:txBody>
          <a:bodyPr>
            <a:normAutofit/>
          </a:bodyPr>
          <a:lstStyle/>
          <a:p>
            <a:r>
              <a:rPr lang="en-US" dirty="0"/>
              <a:t>RNA extracted from young leaves of 48 species and 4 outgroups</a:t>
            </a:r>
          </a:p>
          <a:p>
            <a:r>
              <a:rPr lang="en-US" dirty="0"/>
              <a:t>Transcriptome assembled for each species</a:t>
            </a:r>
          </a:p>
          <a:p>
            <a:r>
              <a:rPr lang="en-US" dirty="0"/>
              <a:t>520 single-copy nuclear genes identified from angiosperm database to be present in transcriptome of all 52 species</a:t>
            </a:r>
          </a:p>
          <a:p>
            <a:pPr lvl="1"/>
            <a:r>
              <a:rPr lang="en-US" dirty="0"/>
              <a:t>Maximum-likelihood tree constructed based on sequences of these 520 genes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4230821-D63A-4D60-8BB1-AC4A0C5B2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66" y="476249"/>
            <a:ext cx="5335390" cy="61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6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B636-9F2A-44F6-9B82-D9F1986A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3CF336C-37E1-4A7C-AFF5-813BEC02F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48" y="365125"/>
            <a:ext cx="7437904" cy="6155732"/>
          </a:xfrm>
        </p:spPr>
      </p:pic>
    </p:spTree>
    <p:extLst>
      <p:ext uri="{BB962C8B-B14F-4D97-AF65-F5344CB8AC3E}">
        <p14:creationId xmlns:p14="http://schemas.microsoft.com/office/powerpoint/2010/main" val="126845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DFE6-C4E7-4809-B103-70994BBB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Metabolite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10856-42D4-4B92-AD41-25FAA69D1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777" cy="4351338"/>
          </a:xfrm>
        </p:spPr>
        <p:txBody>
          <a:bodyPr/>
          <a:lstStyle/>
          <a:p>
            <a:r>
              <a:rPr lang="en-US" dirty="0"/>
              <a:t>Untargeted metabolite profiling of young leaf tissue</a:t>
            </a:r>
          </a:p>
          <a:p>
            <a:r>
              <a:rPr lang="en-US" dirty="0"/>
              <a:t>GC-MS used to identify monoterpenes, sesquiterpenes, and 2 volatile iridoids</a:t>
            </a:r>
          </a:p>
          <a:p>
            <a:r>
              <a:rPr lang="en-US" dirty="0"/>
              <a:t>LC-MS used to identify iridoids</a:t>
            </a:r>
          </a:p>
          <a:p>
            <a:r>
              <a:rPr lang="en-US" dirty="0"/>
              <a:t>Data is “binary” – 2 possibilities for each metabolite</a:t>
            </a:r>
          </a:p>
          <a:p>
            <a:pPr lvl="1"/>
            <a:r>
              <a:rPr lang="en-US" dirty="0"/>
              <a:t>Detected</a:t>
            </a:r>
          </a:p>
          <a:p>
            <a:pPr lvl="1"/>
            <a:r>
              <a:rPr lang="en-US" dirty="0"/>
              <a:t>Not detected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09B67C6-66DD-492E-9E8D-536B238B2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19" b="8333"/>
          <a:stretch/>
        </p:blipFill>
        <p:spPr>
          <a:xfrm>
            <a:off x="7210576" y="285750"/>
            <a:ext cx="1199999" cy="628650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8963DF5-1AD6-41A6-8ED0-8307DC387B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84028" r="50000"/>
          <a:stretch/>
        </p:blipFill>
        <p:spPr>
          <a:xfrm>
            <a:off x="8801174" y="5397500"/>
            <a:ext cx="2886076" cy="1095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3AA54-0908-4E1D-892B-01152478E75D}"/>
              </a:ext>
            </a:extLst>
          </p:cNvPr>
          <p:cNvSpPr txBox="1"/>
          <p:nvPr/>
        </p:nvSpPr>
        <p:spPr>
          <a:xfrm>
            <a:off x="9534525" y="625296"/>
            <a:ext cx="2152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Iridoid production is lost in </a:t>
            </a:r>
            <a:r>
              <a:rPr lang="en-US" dirty="0" err="1"/>
              <a:t>Nepetoidaea</a:t>
            </a:r>
            <a:r>
              <a:rPr lang="en-US" dirty="0"/>
              <a:t>, but restored in </a:t>
            </a:r>
            <a:r>
              <a:rPr lang="en-US" i="1" dirty="0" err="1"/>
              <a:t>Nepota</a:t>
            </a:r>
            <a:r>
              <a:rPr lang="en-US" i="1" dirty="0"/>
              <a:t> </a:t>
            </a:r>
            <a:r>
              <a:rPr lang="en-US" dirty="0"/>
              <a:t>family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F29C7D-F1A2-4EA9-95C3-853C3B4F7C6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220075" y="1027907"/>
            <a:ext cx="1314450" cy="197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3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9C61-8B40-42DC-AD20-BCFA1F75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Orthologous grouping of proteins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AB990-ECF2-43EA-9B9A-EBF2C5CA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Previously constructed transcriptomes used to predict proteomes for each species</a:t>
            </a:r>
          </a:p>
          <a:p>
            <a:r>
              <a:rPr lang="en-US" dirty="0"/>
              <a:t>Proteins predicted from proteomes clustered into orthologous groups (aka </a:t>
            </a:r>
            <a:r>
              <a:rPr lang="en-US" dirty="0" err="1"/>
              <a:t>orthogroup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Orthologous – from common ancestor (i.e. a family/class of proteins with similar function)</a:t>
            </a:r>
          </a:p>
          <a:p>
            <a:r>
              <a:rPr lang="en-US" dirty="0"/>
              <a:t>Analysis of genes/protein groups involved in TCA cycle used to validate transcriptional representation</a:t>
            </a:r>
          </a:p>
          <a:p>
            <a:pPr lvl="1"/>
            <a:r>
              <a:rPr lang="en-US" dirty="0"/>
              <a:t>Detected a similar number of genes with little variation in copy number</a:t>
            </a:r>
          </a:p>
          <a:p>
            <a:pPr lvl="1"/>
            <a:r>
              <a:rPr lang="en-US" dirty="0"/>
              <a:t>Detected genes had similar levels of expression (Z-scores)</a:t>
            </a:r>
          </a:p>
          <a:p>
            <a:pPr lvl="1"/>
            <a:r>
              <a:rPr lang="en-US" dirty="0"/>
              <a:t>Conclusion – read depth is sufficient for analysis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1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E6BF-DAF6-4C94-9FA4-31ADA92A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phylogenomic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EA9C3-E5E6-4470-9A69-FC1359FD9C77}"/>
              </a:ext>
            </a:extLst>
          </p:cNvPr>
          <p:cNvSpPr txBox="1"/>
          <p:nvPr/>
        </p:nvSpPr>
        <p:spPr>
          <a:xfrm>
            <a:off x="800792" y="3198167"/>
            <a:ext cx="2743200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Extracted mRNA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4BAD2-3326-4AA9-8348-65580A20BD3C}"/>
              </a:ext>
            </a:extLst>
          </p:cNvPr>
          <p:cNvSpPr txBox="1"/>
          <p:nvPr/>
        </p:nvSpPr>
        <p:spPr>
          <a:xfrm>
            <a:off x="4724400" y="2828835"/>
            <a:ext cx="2743200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Transcriptome (assembled library of mRNA)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D5CDE-D235-42A9-9B07-CB23A812AB0E}"/>
              </a:ext>
            </a:extLst>
          </p:cNvPr>
          <p:cNvSpPr txBox="1"/>
          <p:nvPr/>
        </p:nvSpPr>
        <p:spPr>
          <a:xfrm>
            <a:off x="8648008" y="2828835"/>
            <a:ext cx="2743200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Proteome (library of proteins generated by transcriptome)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30804-41D2-4E26-B446-4388BDBFCDD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43992" y="3429000"/>
            <a:ext cx="11804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1B47AB-4502-4506-8819-AEFEE14F528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467600" y="3429000"/>
            <a:ext cx="11804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51368E-AF7F-4332-B14D-EEB3A991DF1A}"/>
              </a:ext>
            </a:extLst>
          </p:cNvPr>
          <p:cNvSpPr txBox="1"/>
          <p:nvPr/>
        </p:nvSpPr>
        <p:spPr>
          <a:xfrm>
            <a:off x="6932686" y="1859651"/>
            <a:ext cx="2250231" cy="4001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Orthologous groups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771F02-C7B8-4168-ACE1-0E9532FEF460}"/>
              </a:ext>
            </a:extLst>
          </p:cNvPr>
          <p:cNvSpPr txBox="1"/>
          <p:nvPr/>
        </p:nvSpPr>
        <p:spPr>
          <a:xfrm>
            <a:off x="2867702" y="4800611"/>
            <a:ext cx="2532990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Differential gene expression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3317D-0C47-4E96-8285-B6CFF9E57EC9}"/>
              </a:ext>
            </a:extLst>
          </p:cNvPr>
          <p:cNvSpPr txBox="1"/>
          <p:nvPr/>
        </p:nvSpPr>
        <p:spPr>
          <a:xfrm>
            <a:off x="6346777" y="5383442"/>
            <a:ext cx="5044431" cy="70788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# of genes in an orthologous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Expression levels of orthologous groups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BBE6032-68CF-45A6-B464-C7A8FED879AA}"/>
              </a:ext>
            </a:extLst>
          </p:cNvPr>
          <p:cNvCxnSpPr>
            <a:stCxn id="6" idx="0"/>
            <a:endCxn id="14" idx="3"/>
          </p:cNvCxnSpPr>
          <p:nvPr/>
        </p:nvCxnSpPr>
        <p:spPr>
          <a:xfrm rot="16200000" flipV="1">
            <a:off x="9216699" y="2025925"/>
            <a:ext cx="769129" cy="83669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555B6B-67FD-4D8C-A941-1DF549C17DE6}"/>
              </a:ext>
            </a:extLst>
          </p:cNvPr>
          <p:cNvCxnSpPr>
            <a:cxnSpLocks/>
            <a:stCxn id="14" idx="1"/>
            <a:endCxn id="5" idx="0"/>
          </p:cNvCxnSpPr>
          <p:nvPr/>
        </p:nvCxnSpPr>
        <p:spPr>
          <a:xfrm rot="10800000" flipV="1">
            <a:off x="6096000" y="2059705"/>
            <a:ext cx="836686" cy="7691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6637C01-F34F-4C53-9A8A-B7C8723DE4DE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5400000">
            <a:off x="4729376" y="3433986"/>
            <a:ext cx="771447" cy="1961803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1C763AE-0964-4016-A19F-D2CBF9CC9D51}"/>
              </a:ext>
            </a:extLst>
          </p:cNvPr>
          <p:cNvCxnSpPr>
            <a:cxnSpLocks/>
            <a:stCxn id="4" idx="2"/>
            <a:endCxn id="15" idx="0"/>
          </p:cNvCxnSpPr>
          <p:nvPr/>
        </p:nvCxnSpPr>
        <p:spPr>
          <a:xfrm rot="16200000" flipH="1">
            <a:off x="2582905" y="3249318"/>
            <a:ext cx="1140779" cy="1961805"/>
          </a:xfrm>
          <a:prstGeom prst="bentConnector3">
            <a:avLst>
              <a:gd name="adj1" fmla="val 6676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09C6356-DC25-4B2D-88D8-37DA524CCB49}"/>
              </a:ext>
            </a:extLst>
          </p:cNvPr>
          <p:cNvCxnSpPr>
            <a:stCxn id="15" idx="2"/>
            <a:endCxn id="16" idx="1"/>
          </p:cNvCxnSpPr>
          <p:nvPr/>
        </p:nvCxnSpPr>
        <p:spPr>
          <a:xfrm rot="16200000" flipH="1">
            <a:off x="5126043" y="4516651"/>
            <a:ext cx="228888" cy="221258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6B5DAAA-6BC7-4AD7-8478-6ACAD6EA0A23}"/>
              </a:ext>
            </a:extLst>
          </p:cNvPr>
          <p:cNvSpPr txBox="1"/>
          <p:nvPr/>
        </p:nvSpPr>
        <p:spPr>
          <a:xfrm>
            <a:off x="3811798" y="3120219"/>
            <a:ext cx="64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Trinity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9BEF48-4ACD-49AA-A962-889BE1176CE9}"/>
              </a:ext>
            </a:extLst>
          </p:cNvPr>
          <p:cNvSpPr txBox="1"/>
          <p:nvPr/>
        </p:nvSpPr>
        <p:spPr>
          <a:xfrm>
            <a:off x="7580556" y="3121223"/>
            <a:ext cx="954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BLAST2GO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ECF6DC-D9B7-4755-ABDF-2CCD9E1E20EA}"/>
              </a:ext>
            </a:extLst>
          </p:cNvPr>
          <p:cNvSpPr txBox="1"/>
          <p:nvPr/>
        </p:nvSpPr>
        <p:spPr>
          <a:xfrm>
            <a:off x="3515466" y="4122120"/>
            <a:ext cx="123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Bowtie, </a:t>
            </a:r>
            <a:r>
              <a:rPr lang="en-US" sz="1400" dirty="0" err="1"/>
              <a:t>limma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4630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708</Words>
  <Application>Microsoft Office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Background</vt:lpstr>
      <vt:lpstr>PowerPoint Presentation</vt:lpstr>
      <vt:lpstr>Background</vt:lpstr>
      <vt:lpstr>Transcriptome-based phylogeny</vt:lpstr>
      <vt:lpstr>PowerPoint Presentation</vt:lpstr>
      <vt:lpstr>Metabolite profiling</vt:lpstr>
      <vt:lpstr>Orthologous grouping of proteins</vt:lpstr>
      <vt:lpstr>Overview of phylogenomic method</vt:lpstr>
      <vt:lpstr>Iridoid pathway</vt:lpstr>
      <vt:lpstr>Iridoid pathway</vt:lpstr>
      <vt:lpstr>Mono- and sesquiterpene pathways</vt:lpstr>
      <vt:lpstr>Mono- and sesquiterpene pathways</vt:lpstr>
      <vt:lpstr>Mono- and sesquiterpene pathways</vt:lpstr>
      <vt:lpstr>Discussion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28</cp:revision>
  <dcterms:created xsi:type="dcterms:W3CDTF">2020-05-19T14:18:24Z</dcterms:created>
  <dcterms:modified xsi:type="dcterms:W3CDTF">2020-05-19T17:57:21Z</dcterms:modified>
</cp:coreProperties>
</file>